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9" r:id="rId3"/>
  </p:sldMasterIdLst>
  <p:notesMasterIdLst>
    <p:notesMasterId r:id="rId61"/>
  </p:notesMasterIdLst>
  <p:handoutMasterIdLst>
    <p:handoutMasterId r:id="rId62"/>
  </p:handoutMasterIdLst>
  <p:sldIdLst>
    <p:sldId id="610" r:id="rId4"/>
    <p:sldId id="612" r:id="rId5"/>
    <p:sldId id="613" r:id="rId6"/>
    <p:sldId id="614" r:id="rId7"/>
    <p:sldId id="572" r:id="rId8"/>
    <p:sldId id="615" r:id="rId9"/>
    <p:sldId id="570" r:id="rId10"/>
    <p:sldId id="616" r:id="rId11"/>
    <p:sldId id="617" r:id="rId12"/>
    <p:sldId id="618" r:id="rId13"/>
    <p:sldId id="667" r:id="rId14"/>
    <p:sldId id="619" r:id="rId15"/>
    <p:sldId id="620" r:id="rId16"/>
    <p:sldId id="621" r:id="rId17"/>
    <p:sldId id="628" r:id="rId18"/>
    <p:sldId id="629" r:id="rId19"/>
    <p:sldId id="630" r:id="rId20"/>
    <p:sldId id="631" r:id="rId21"/>
    <p:sldId id="632" r:id="rId22"/>
    <p:sldId id="633" r:id="rId23"/>
    <p:sldId id="634" r:id="rId24"/>
    <p:sldId id="635" r:id="rId25"/>
    <p:sldId id="636" r:id="rId26"/>
    <p:sldId id="637" r:id="rId27"/>
    <p:sldId id="638" r:id="rId28"/>
    <p:sldId id="639" r:id="rId29"/>
    <p:sldId id="640" r:id="rId30"/>
    <p:sldId id="641" r:id="rId31"/>
    <p:sldId id="642" r:id="rId32"/>
    <p:sldId id="643" r:id="rId33"/>
    <p:sldId id="644" r:id="rId34"/>
    <p:sldId id="645" r:id="rId35"/>
    <p:sldId id="646" r:id="rId36"/>
    <p:sldId id="647" r:id="rId37"/>
    <p:sldId id="648" r:id="rId38"/>
    <p:sldId id="651" r:id="rId39"/>
    <p:sldId id="650" r:id="rId40"/>
    <p:sldId id="627" r:id="rId41"/>
    <p:sldId id="653" r:id="rId42"/>
    <p:sldId id="654" r:id="rId43"/>
    <p:sldId id="626" r:id="rId44"/>
    <p:sldId id="656" r:id="rId45"/>
    <p:sldId id="657" r:id="rId46"/>
    <p:sldId id="625" r:id="rId47"/>
    <p:sldId id="658" r:id="rId48"/>
    <p:sldId id="659" r:id="rId49"/>
    <p:sldId id="660" r:id="rId50"/>
    <p:sldId id="661" r:id="rId51"/>
    <p:sldId id="662" r:id="rId52"/>
    <p:sldId id="663" r:id="rId53"/>
    <p:sldId id="664" r:id="rId54"/>
    <p:sldId id="665" r:id="rId55"/>
    <p:sldId id="666" r:id="rId56"/>
    <p:sldId id="624" r:id="rId57"/>
    <p:sldId id="622" r:id="rId58"/>
    <p:sldId id="260" r:id="rId59"/>
    <p:sldId id="27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A4"/>
    <a:srgbClr val="337D38"/>
    <a:srgbClr val="262626"/>
    <a:srgbClr val="01245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62BFE-CFCB-4B0B-BFF7-67E137D24F77}" v="65" dt="2019-03-21T23:34:54.258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2263" autoAdjust="0"/>
  </p:normalViewPr>
  <p:slideViewPr>
    <p:cSldViewPr>
      <p:cViewPr varScale="1">
        <p:scale>
          <a:sx n="63" d="100"/>
          <a:sy n="63" d="100"/>
        </p:scale>
        <p:origin x="34" y="2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5E6DB8A5-C1CF-4AAB-B513-4C10CE211873}"/>
    <pc:docChg chg="undo modSld">
      <pc:chgData name="Rob Sewell" userId="c802df42025d5e1f" providerId="LiveId" clId="{5E6DB8A5-C1CF-4AAB-B513-4C10CE211873}" dt="2019-03-20T16:31:43.715" v="66"/>
      <pc:docMkLst>
        <pc:docMk/>
      </pc:docMkLst>
      <pc:sldChg chg="modTransition">
        <pc:chgData name="Rob Sewell" userId="c802df42025d5e1f" providerId="LiveId" clId="{5E6DB8A5-C1CF-4AAB-B513-4C10CE211873}" dt="2019-03-20T16:28:37.280" v="3"/>
        <pc:sldMkLst>
          <pc:docMk/>
          <pc:sldMk cId="3841788104" sldId="260"/>
        </pc:sldMkLst>
      </pc:sldChg>
      <pc:sldChg chg="addSp modSp modAnim">
        <pc:chgData name="Rob Sewell" userId="c802df42025d5e1f" providerId="LiveId" clId="{5E6DB8A5-C1CF-4AAB-B513-4C10CE211873}" dt="2019-03-20T16:31:43.715" v="66"/>
        <pc:sldMkLst>
          <pc:docMk/>
          <pc:sldMk cId="3997703935" sldId="275"/>
        </pc:sldMkLst>
        <pc:spChg chg="add mod">
          <ac:chgData name="Rob Sewell" userId="c802df42025d5e1f" providerId="LiveId" clId="{5E6DB8A5-C1CF-4AAB-B513-4C10CE211873}" dt="2019-03-20T16:31:28.344" v="65" actId="207"/>
          <ac:spMkLst>
            <pc:docMk/>
            <pc:sldMk cId="3997703935" sldId="275"/>
            <ac:spMk id="2" creationId="{1A3CD29E-6A5B-48D4-A25C-5322F5D74071}"/>
          </ac:spMkLst>
        </pc:spChg>
        <pc:picChg chg="mod">
          <ac:chgData name="Rob Sewell" userId="c802df42025d5e1f" providerId="LiveId" clId="{5E6DB8A5-C1CF-4AAB-B513-4C10CE211873}" dt="2019-03-20T16:31:15.198" v="21" actId="1076"/>
          <ac:picMkLst>
            <pc:docMk/>
            <pc:sldMk cId="3997703935" sldId="275"/>
            <ac:picMk id="8" creationId="{278E56BC-7EE7-494F-AD5E-AB9835856E68}"/>
          </ac:picMkLst>
        </pc:picChg>
      </pc:sldChg>
      <pc:sldChg chg="modSp">
        <pc:chgData name="Rob Sewell" userId="c802df42025d5e1f" providerId="LiveId" clId="{5E6DB8A5-C1CF-4AAB-B513-4C10CE211873}" dt="2019-03-20T16:27:41.939" v="2" actId="20577"/>
        <pc:sldMkLst>
          <pc:docMk/>
          <pc:sldMk cId="395301836" sldId="618"/>
        </pc:sldMkLst>
        <pc:spChg chg="mod">
          <ac:chgData name="Rob Sewell" userId="c802df42025d5e1f" providerId="LiveId" clId="{5E6DB8A5-C1CF-4AAB-B513-4C10CE211873}" dt="2019-03-20T16:27:41.939" v="2" actId="20577"/>
          <ac:spMkLst>
            <pc:docMk/>
            <pc:sldMk cId="395301836" sldId="618"/>
            <ac:spMk id="4" creationId="{469493AD-DF5A-4F18-8B8F-BBEA448D39EB}"/>
          </ac:spMkLst>
        </pc:spChg>
      </pc:sldChg>
    </pc:docChg>
  </pc:docChgLst>
  <pc:docChgLst>
    <pc:chgData name="Rob Sewell" userId="c802df42025d5e1f" providerId="LiveId" clId="{3E162BFE-CFCB-4B0B-BFF7-67E137D24F77}"/>
    <pc:docChg chg="undo addSld delSld modSld">
      <pc:chgData name="Rob Sewell" userId="c802df42025d5e1f" providerId="LiveId" clId="{3E162BFE-CFCB-4B0B-BFF7-67E137D24F77}" dt="2019-03-21T23:35:57.265" v="61" actId="1076"/>
      <pc:docMkLst>
        <pc:docMk/>
      </pc:docMkLst>
      <pc:sldChg chg="addSp delSp modSp add">
        <pc:chgData name="Rob Sewell" userId="c802df42025d5e1f" providerId="LiveId" clId="{3E162BFE-CFCB-4B0B-BFF7-67E137D24F77}" dt="2019-03-21T23:35:57.265" v="61" actId="1076"/>
        <pc:sldMkLst>
          <pc:docMk/>
          <pc:sldMk cId="137046418" sldId="667"/>
        </pc:sldMkLst>
        <pc:spChg chg="mod">
          <ac:chgData name="Rob Sewell" userId="c802df42025d5e1f" providerId="LiveId" clId="{3E162BFE-CFCB-4B0B-BFF7-67E137D24F77}" dt="2019-03-21T23:35:35.945" v="56" actId="1076"/>
          <ac:spMkLst>
            <pc:docMk/>
            <pc:sldMk cId="137046418" sldId="667"/>
            <ac:spMk id="3" creationId="{BDC39A52-4F98-4639-A0AC-C32BC9EB82A8}"/>
          </ac:spMkLst>
        </pc:spChg>
        <pc:spChg chg="del mod">
          <ac:chgData name="Rob Sewell" userId="c802df42025d5e1f" providerId="LiveId" clId="{3E162BFE-CFCB-4B0B-BFF7-67E137D24F77}" dt="2019-03-21T23:35:17.368" v="48"/>
          <ac:spMkLst>
            <pc:docMk/>
            <pc:sldMk cId="137046418" sldId="667"/>
            <ac:spMk id="4" creationId="{469493AD-DF5A-4F18-8B8F-BBEA448D39EB}"/>
          </ac:spMkLst>
        </pc:spChg>
        <pc:picChg chg="add mod">
          <ac:chgData name="Rob Sewell" userId="c802df42025d5e1f" providerId="LiveId" clId="{3E162BFE-CFCB-4B0B-BFF7-67E137D24F77}" dt="2019-03-21T23:35:57.265" v="61" actId="1076"/>
          <ac:picMkLst>
            <pc:docMk/>
            <pc:sldMk cId="137046418" sldId="667"/>
            <ac:picMk id="5" creationId="{0A3F2D66-365A-4C7E-BFD3-213D3800CD5E}"/>
          </ac:picMkLst>
        </pc:picChg>
        <pc:picChg chg="add mod">
          <ac:chgData name="Rob Sewell" userId="c802df42025d5e1f" providerId="LiveId" clId="{3E162BFE-CFCB-4B0B-BFF7-67E137D24F77}" dt="2019-03-21T23:35:40.439" v="57" actId="1076"/>
          <ac:picMkLst>
            <pc:docMk/>
            <pc:sldMk cId="137046418" sldId="667"/>
            <ac:picMk id="7" creationId="{12E3DF4F-FBF0-4C8E-AF20-DFF26959BB32}"/>
          </ac:picMkLst>
        </pc:picChg>
        <pc:picChg chg="add mod">
          <ac:chgData name="Rob Sewell" userId="c802df42025d5e1f" providerId="LiveId" clId="{3E162BFE-CFCB-4B0B-BFF7-67E137D24F77}" dt="2019-03-21T23:35:51.168" v="60" actId="1076"/>
          <ac:picMkLst>
            <pc:docMk/>
            <pc:sldMk cId="137046418" sldId="667"/>
            <ac:picMk id="9" creationId="{C218A738-0AEA-4420-A155-0E2CF0B49A15}"/>
          </ac:picMkLst>
        </pc:picChg>
        <pc:picChg chg="add mod">
          <ac:chgData name="Rob Sewell" userId="c802df42025d5e1f" providerId="LiveId" clId="{3E162BFE-CFCB-4B0B-BFF7-67E137D24F77}" dt="2019-03-21T23:35:48.084" v="59" actId="14100"/>
          <ac:picMkLst>
            <pc:docMk/>
            <pc:sldMk cId="137046418" sldId="667"/>
            <ac:picMk id="11" creationId="{6B8D2EA0-4A7A-4E8C-8257-883969C38474}"/>
          </ac:picMkLst>
        </pc:picChg>
      </pc:sldChg>
      <pc:sldChg chg="add del setBg">
        <pc:chgData name="Rob Sewell" userId="c802df42025d5e1f" providerId="LiveId" clId="{3E162BFE-CFCB-4B0B-BFF7-67E137D24F77}" dt="2019-03-21T23:31:55.172" v="1"/>
        <pc:sldMkLst>
          <pc:docMk/>
          <pc:sldMk cId="1286194316" sldId="6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3/21/2019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3/21/2019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6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2745636"/>
            <a:ext cx="10989733" cy="3304533"/>
          </a:xfrm>
        </p:spPr>
        <p:txBody>
          <a:bodyPr>
            <a:noAutofit/>
          </a:bodyPr>
          <a:lstStyle>
            <a:lvl1pPr marL="231779" marR="0" indent="-231779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03252" y="1645604"/>
            <a:ext cx="10989733" cy="572792"/>
          </a:xfrm>
        </p:spPr>
        <p:txBody>
          <a:bodyPr>
            <a:noAutofit/>
          </a:bodyPr>
          <a:lstStyle>
            <a:lvl1pPr marL="0" marR="0" indent="0" algn="l" defTabSz="9144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321176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0194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675024" y="2368759"/>
            <a:ext cx="4907376" cy="520700"/>
          </a:xfrm>
        </p:spPr>
        <p:txBody>
          <a:bodyPr anchor="b">
            <a:normAutofit/>
          </a:bodyPr>
          <a:lstStyle>
            <a:lvl1pPr marL="0" indent="0" algn="l" defTabSz="914415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0194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675023" y="2928599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1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5" y="4629792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9" y="5597239"/>
            <a:ext cx="6028267" cy="573617"/>
          </a:xfrm>
        </p:spPr>
        <p:txBody>
          <a:bodyPr/>
          <a:lstStyle>
            <a:lvl1pPr marL="0" indent="0" algn="l" defTabSz="6094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6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9" y="3274739"/>
            <a:ext cx="6028267" cy="1289540"/>
          </a:xfrm>
        </p:spPr>
        <p:txBody>
          <a:bodyPr anchor="b"/>
          <a:lstStyle>
            <a:lvl1pPr marL="0" marR="0" indent="0" algn="l" defTabSz="6094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7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4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82336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5" y="2575773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6" y="2491116"/>
            <a:ext cx="6152339" cy="187576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3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4017821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2" y="-38207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60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60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60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10" y="5443027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3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30" y="5443027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90" y="1133867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40" y="1022500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1" y="3815831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8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6" y="558362"/>
            <a:ext cx="3503429" cy="3462641"/>
          </a:xfrm>
          <a:prstGeom prst="rect">
            <a:avLst/>
          </a:prstGeom>
        </p:spPr>
        <p:txBody>
          <a:bodyPr vert="horz" lIns="121888" tIns="60944" rIns="121888" bIns="6094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2971" algn="l"/>
              </a:tabLst>
            </a:pPr>
            <a:r>
              <a:rPr lang="en-US" sz="5331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7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888" rtlCol="0" anchor="t"/>
          <a:lstStyle/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880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4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104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8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3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198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8" y="2276356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1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9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1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6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40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6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6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8804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2" y="4645547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6"/>
            <a:ext cx="1380211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1" y="5658003"/>
            <a:ext cx="1159933" cy="349251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0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75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1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2" y="2586608"/>
            <a:ext cx="10989733" cy="2619183"/>
          </a:xfrm>
        </p:spPr>
        <p:txBody>
          <a:bodyPr>
            <a:noAutofit/>
          </a:bodyPr>
          <a:lstStyle>
            <a:lvl1pPr marL="308933" marR="0" indent="-308933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3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2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6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1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2" y="2006857"/>
            <a:ext cx="11015133" cy="597807"/>
          </a:xfrm>
        </p:spPr>
        <p:txBody>
          <a:bodyPr anchor="b"/>
          <a:lstStyle>
            <a:lvl1pPr marL="0" indent="0">
              <a:buNone/>
              <a:defRPr sz="3732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2" y="260270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2" y="3381896"/>
            <a:ext cx="11015133" cy="597807"/>
          </a:xfrm>
        </p:spPr>
        <p:txBody>
          <a:bodyPr anchor="b"/>
          <a:lstStyle>
            <a:lvl1pPr marL="0" indent="0">
              <a:buNone/>
              <a:defRPr sz="2666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2" y="397774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2" y="4720265"/>
            <a:ext cx="11015133" cy="597807"/>
          </a:xfrm>
        </p:spPr>
        <p:txBody>
          <a:bodyPr anchor="b"/>
          <a:lstStyle>
            <a:lvl1pPr marL="0" indent="0">
              <a:buNone/>
              <a:defRPr sz="1866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2" y="5316116"/>
            <a:ext cx="11015133" cy="542805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3pPr marL="393572" marR="0" indent="-393572" algn="l" defTabSz="12188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581216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674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6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8804" rtl="0" eaLnBrk="1" latinLnBrk="0" hangingPunct="1">
              <a:buNone/>
              <a:defRPr lang="en-US" sz="2666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6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880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058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41"/>
            <a:ext cx="10972801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6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3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572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333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7818" indent="0">
              <a:buClr>
                <a:schemeClr val="accent3"/>
              </a:buClr>
              <a:buFontTx/>
              <a:buNone/>
              <a:defRPr sz="2132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272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3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6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6" name="Rectangle 5"/>
          <p:cNvSpPr/>
          <p:nvPr userDrawn="1"/>
        </p:nvSpPr>
        <p:spPr>
          <a:xfrm>
            <a:off x="6257097" y="3571659"/>
            <a:ext cx="402659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Download the </a:t>
            </a:r>
            <a:r>
              <a:rPr lang="en-US" sz="1866" b="1" dirty="0" err="1">
                <a:solidFill>
                  <a:schemeClr val="tx1"/>
                </a:solidFill>
              </a:rPr>
              <a:t>GuideBook</a:t>
            </a:r>
            <a:r>
              <a:rPr lang="en-US" sz="1866" b="1" dirty="0">
                <a:solidFill>
                  <a:schemeClr val="tx1"/>
                </a:solidFill>
              </a:rPr>
              <a:t> App </a:t>
            </a:r>
            <a:r>
              <a:rPr lang="en-US" sz="1866" dirty="0">
                <a:solidFill>
                  <a:schemeClr val="tx1"/>
                </a:solidFill>
              </a:rPr>
              <a:t>and search: PASS </a:t>
            </a:r>
            <a:r>
              <a:rPr lang="en-US" sz="1866">
                <a:solidFill>
                  <a:schemeClr val="tx1"/>
                </a:solidFill>
              </a:rPr>
              <a:t>Summit 2018</a:t>
            </a:r>
            <a:endParaRPr lang="en-US" sz="1866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57098" y="4505741"/>
            <a:ext cx="5150377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Follow the QR code link </a:t>
            </a:r>
            <a:r>
              <a:rPr lang="en-US" sz="1866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5" y="2260161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2971" algn="l"/>
                </a:tabLst>
              </a:pPr>
              <a:r>
                <a:rPr lang="en-US" sz="5331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8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257097" y="2736984"/>
            <a:ext cx="36733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6" b="1" dirty="0">
                <a:solidFill>
                  <a:schemeClr val="tx1"/>
                </a:solidFill>
              </a:rPr>
              <a:t>Go to </a:t>
            </a:r>
            <a:r>
              <a:rPr lang="en-US" sz="1866" b="1" dirty="0" err="1">
                <a:solidFill>
                  <a:schemeClr val="tx1"/>
                </a:solidFill>
              </a:rPr>
              <a:t>passSummit.com</a:t>
            </a:r>
            <a:endParaRPr lang="en-US" sz="1866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5215005" y="1589757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6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Shape 2683"/>
          <p:cNvSpPr/>
          <p:nvPr userDrawn="1"/>
        </p:nvSpPr>
        <p:spPr>
          <a:xfrm>
            <a:off x="5503928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8" y="3761294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9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86" tIns="25386" rIns="25386" bIns="25386" anchor="ctr"/>
          <a:lstStyle/>
          <a:p>
            <a:pPr defTabSz="30461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7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6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4290430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1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2" y="1354809"/>
            <a:ext cx="5927545" cy="942209"/>
          </a:xfrm>
          <a:prstGeom prst="rect">
            <a:avLst/>
          </a:prstGeom>
        </p:spPr>
        <p:txBody>
          <a:bodyPr vert="horz" lIns="121888" tIns="60944" rIns="121888" bIns="6094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198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8804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3" y="2736246"/>
            <a:ext cx="6711949" cy="582101"/>
          </a:xfrm>
        </p:spPr>
        <p:txBody>
          <a:bodyPr/>
          <a:lstStyle>
            <a:lvl1pPr marL="0" indent="0" algn="l" defTabSz="121880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6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1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8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26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98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330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4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4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34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82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55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75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766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38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1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2" y="334971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2" y="1507838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2" y="6343806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marL="0" marR="0" indent="0" algn="l" defTabSz="609402" rtl="0" eaLnBrk="1" fontAlgn="auto" latinLnBrk="0" hangingPunct="1">
        <a:lnSpc>
          <a:spcPts val="4666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1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52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6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62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384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4868" indent="-457052" algn="l" defTabSz="1218804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3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7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3.safelinks.protection.outlook.com/?url=https://forms.office.com/Pages/ResponsePage.aspx?id%3DPRtzXX0eZUSYU3PvKridQTECVnStr0tNlZOsYYEU5IJUOUhCSlg3OTZIUzk5N0dESlpGV1pNUFVTUy4u&amp;data=02|01||07f8dadf09ba4a459a9f08d62c879e0d|84df9e7fe9f640afb435aaaaaaaaaaaa|1|0|636745358309818690&amp;sdata=FYQyeWJwsK//kRoQcH3Esm82aCnl61DvwWtD6/pr%2BYk%3D&amp;reserved=0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1199456" y="2264215"/>
            <a:ext cx="8856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&amp; Automated Validation with PowerShell </a:t>
            </a:r>
            <a:b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40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dbachecks</a:t>
            </a:r>
            <a:endParaRPr lang="de-DE" sz="4000" dirty="0">
              <a:solidFill>
                <a:srgbClr val="FFE0A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836712"/>
            <a:ext cx="2344299" cy="2344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74" y="3789040"/>
            <a:ext cx="1227497" cy="2021139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3035660" y="5225404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FE0A4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Rob Sewell - @SQLDBAWithABeard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17976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3413702" y="908721"/>
            <a:ext cx="5364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559496" y="2636912"/>
            <a:ext cx="99371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  <a:p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endParaRPr lang="en-US" sz="3600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4358807" y="768241"/>
            <a:ext cx="3474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F2D66-365A-4C7E-BFD3-213D3800C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68" y="4872738"/>
            <a:ext cx="2298048" cy="8565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2E3DF4F-FBF0-4C8E-AF20-DFF26959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700808"/>
            <a:ext cx="4187864" cy="1570449"/>
          </a:xfrm>
          <a:prstGeom prst="rect">
            <a:avLst/>
          </a:prstGeom>
        </p:spPr>
      </p:pic>
      <p:pic>
        <p:nvPicPr>
          <p:cNvPr id="9" name="Picture 8" descr="A traffic light&#10;&#10;Description automatically generated">
            <a:extLst>
              <a:ext uri="{FF2B5EF4-FFF2-40B4-BE49-F238E27FC236}">
                <a16:creationId xmlns:a16="http://schemas.microsoft.com/office/drawing/2014/main" id="{C218A738-0AEA-4420-A155-0E2CF0B4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3573017"/>
            <a:ext cx="4636017" cy="9814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D2EA0-4A7A-4E8C-8257-883969C38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91" y="1700808"/>
            <a:ext cx="5002660" cy="15841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704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4001DCD2-2296-4AE6-A2F6-10F39E0E4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68" y="1376378"/>
            <a:ext cx="6169463" cy="41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5EAC9-8692-4504-B6CE-156AC7BC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59" y="4217231"/>
            <a:ext cx="4183282" cy="16430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320D0C-BFA1-45B8-BAF6-D8F6F25977BA}"/>
              </a:ext>
            </a:extLst>
          </p:cNvPr>
          <p:cNvSpPr txBox="1">
            <a:spLocks/>
          </p:cNvSpPr>
          <p:nvPr/>
        </p:nvSpPr>
        <p:spPr>
          <a:xfrm>
            <a:off x="3719736" y="1052736"/>
            <a:ext cx="4752528" cy="85723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  <a:cs typeface="+mj-cs"/>
              </a:rPr>
              <a:t>What is Pester?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39BE3-D179-4B95-9CB7-D4D89C8DDEC4}"/>
              </a:ext>
            </a:extLst>
          </p:cNvPr>
          <p:cNvSpPr/>
          <p:nvPr/>
        </p:nvSpPr>
        <p:spPr>
          <a:xfrm>
            <a:off x="1559496" y="2068082"/>
            <a:ext cx="8424936" cy="297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Test Runner for PowerShell 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 Unit Testing Framework</a:t>
            </a: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An Infrastructure Testing Framework</a:t>
            </a:r>
            <a:endParaRPr lang="en-US" sz="3200" dirty="0">
              <a:solidFill>
                <a:srgbClr val="FFE0A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 i="1" dirty="0">
                <a:solidFill>
                  <a:srgbClr val="FFE0A4"/>
                </a:solidFill>
              </a:rPr>
              <a:t>https://github.com/pester</a:t>
            </a:r>
          </a:p>
        </p:txBody>
      </p:sp>
    </p:spTree>
    <p:extLst>
      <p:ext uri="{BB962C8B-B14F-4D97-AF65-F5344CB8AC3E}">
        <p14:creationId xmlns:p14="http://schemas.microsoft.com/office/powerpoint/2010/main" val="220328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03450-FCD3-425B-8791-377A83B9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861048"/>
            <a:ext cx="8953309" cy="1577673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0C0CE76-2385-4772-8360-4151108A3263}"/>
              </a:ext>
            </a:extLst>
          </p:cNvPr>
          <p:cNvSpPr txBox="1">
            <a:spLocks/>
          </p:cNvSpPr>
          <p:nvPr/>
        </p:nvSpPr>
        <p:spPr>
          <a:xfrm>
            <a:off x="1619345" y="1808820"/>
            <a:ext cx="8953309" cy="1728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rgbClr val="FFE0A4"/>
                </a:solidFill>
              </a:rPr>
              <a:t>Writing Pester Tests for one SQL instance is easy once you “get” Pester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439906-A17C-4700-A6CC-C3404EED471E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</p:spTree>
    <p:extLst>
      <p:ext uri="{BB962C8B-B14F-4D97-AF65-F5344CB8AC3E}">
        <p14:creationId xmlns:p14="http://schemas.microsoft.com/office/powerpoint/2010/main" val="182367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5100046" y="912591"/>
            <a:ext cx="2580130" cy="5721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+mn-lt"/>
              </a:rPr>
              <a:t>Pester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FEFD1-0AFC-4B61-921A-721FFB1CB9F2}"/>
              </a:ext>
            </a:extLst>
          </p:cNvPr>
          <p:cNvSpPr/>
          <p:nvPr/>
        </p:nvSpPr>
        <p:spPr>
          <a:xfrm>
            <a:off x="1523492" y="1750356"/>
            <a:ext cx="9145016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FFE0A4"/>
                </a:solidFill>
              </a:rPr>
              <a:t>Writing slightly different Pester Tests for slightly different instances is copy and paste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A0BD-D49F-4892-8129-9A6B0508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92" y="3401693"/>
            <a:ext cx="9145016" cy="15490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09476-02CA-4F30-AE68-66AB92E8FF72}"/>
              </a:ext>
            </a:extLst>
          </p:cNvPr>
          <p:cNvSpPr/>
          <p:nvPr/>
        </p:nvSpPr>
        <p:spPr>
          <a:xfrm>
            <a:off x="1964693" y="5216274"/>
            <a:ext cx="8262614" cy="511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E0A4"/>
                </a:solidFill>
              </a:rPr>
              <a:t>It is possible to parameterize Pester tests (but not so easy to say!)</a:t>
            </a:r>
          </a:p>
        </p:txBody>
      </p:sp>
    </p:spTree>
    <p:extLst>
      <p:ext uri="{BB962C8B-B14F-4D97-AF65-F5344CB8AC3E}">
        <p14:creationId xmlns:p14="http://schemas.microsoft.com/office/powerpoint/2010/main" val="24259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1275422"/>
            <a:ext cx="6768752" cy="507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3728848" y="1484784"/>
            <a:ext cx="3381281" cy="77343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1196752"/>
            <a:ext cx="4034043" cy="9361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19936" y="1043947"/>
            <a:ext cx="2304256" cy="1232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6240" y="13372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19936" y="2492896"/>
            <a:ext cx="619268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09164" y="2240868"/>
            <a:ext cx="4034043" cy="936104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46576" y="2092457"/>
            <a:ext cx="2304256" cy="12329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67493" y="238575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DF904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5546576" y="4005064"/>
            <a:ext cx="61926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196752"/>
            <a:ext cx="4034043" cy="3024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127448" y="3280048"/>
            <a:ext cx="4034043" cy="936104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5562364" y="3032084"/>
            <a:ext cx="2304256" cy="1232925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8251071" y="328004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37D38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1098104" y="4697714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4043772" y="2921169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9264352" y="1197546"/>
            <a:ext cx="1152128" cy="4823742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Global view of one ‘widgets’ environments might be needed for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Project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Team Leaders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Release Managers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Agile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17" y="278176"/>
            <a:ext cx="8345566" cy="765771"/>
          </a:xfrm>
        </p:spPr>
        <p:txBody>
          <a:bodyPr>
            <a:no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76" y="1191816"/>
            <a:ext cx="6441843" cy="4829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040216" y="1197546"/>
            <a:ext cx="2448272" cy="3167558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77781" y="2305158"/>
            <a:ext cx="468211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For those ‘special’ SQL Servers that don’t fit in the usual boxes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I.E. SharePoint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839416" y="1351387"/>
            <a:ext cx="443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66108" y="5733256"/>
            <a:ext cx="7056784" cy="92115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108" y="-105717"/>
            <a:ext cx="6859785" cy="1020762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6" y="1289861"/>
            <a:ext cx="8546068" cy="4278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5360" y="764705"/>
            <a:ext cx="11593288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2276872"/>
            <a:ext cx="7272808" cy="42145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108" y="260649"/>
            <a:ext cx="6859785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9376" y="981589"/>
            <a:ext cx="11233248" cy="467965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30" y="2020546"/>
            <a:ext cx="9359539" cy="3828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792" y="468050"/>
            <a:ext cx="5119616" cy="765771"/>
          </a:xfrm>
        </p:spPr>
        <p:txBody>
          <a:bodyPr>
            <a:normAutofit/>
          </a:bodyPr>
          <a:lstStyle/>
          <a:p>
            <a:r>
              <a:rPr lang="en-US" sz="450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4426875" y="6070364"/>
            <a:ext cx="3385863" cy="331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+mn-cs"/>
              </a:rPr>
              <a:t>– (and with pretty interactive pictures !)</a:t>
            </a:r>
            <a:endParaRPr kumimoji="0" lang="en-US" sz="90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51384" y="1844824"/>
            <a:ext cx="11305256" cy="381642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output to suit the requirements of different types of end users human and machine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501" y="283953"/>
            <a:ext cx="2844997" cy="1020762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6633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5289" y="223395"/>
            <a:ext cx="6661421" cy="848739"/>
          </a:xfrm>
        </p:spPr>
        <p:txBody>
          <a:bodyPr>
            <a:normAutofit/>
          </a:bodyPr>
          <a:lstStyle/>
          <a:p>
            <a:r>
              <a:rPr lang="en-US" sz="4951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9376" y="1820063"/>
            <a:ext cx="3680532" cy="3905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779424" y="1643602"/>
            <a:ext cx="5294571" cy="56698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3392" y="2189831"/>
            <a:ext cx="5400600" cy="4191497"/>
          </a:xfrm>
        </p:spPr>
        <p:txBody>
          <a:bodyPr>
            <a:normAutofit fontScale="85000" lnSpcReduction="20000"/>
          </a:bodyPr>
          <a:lstStyle/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v4</a:t>
            </a:r>
            <a:b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59550">
              <a:spcBef>
                <a:spcPts val="900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dbatools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Pester</a:t>
            </a: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7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PSFramework</a:t>
            </a:r>
            <a:endParaRPr lang="en-US" sz="47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2330" indent="-322330" defTabSz="859550">
              <a:spcBef>
                <a:spcPts val="900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26164" y="2172490"/>
            <a:ext cx="3854411" cy="1175942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indent="-342906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4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v5.1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4583832" y="3130229"/>
            <a:ext cx="7376021" cy="1175942"/>
          </a:xfrm>
          <a:prstGeom prst="rect">
            <a:avLst/>
          </a:prstGeom>
        </p:spPr>
        <p:txBody>
          <a:bodyPr vert="horz" lIns="68598" tIns="34299" rIns="68598" bIns="34299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Server</a:t>
            </a:r>
            <a:endParaRPr kumimoji="0" lang="en-GB" sz="4000" b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Everything dbatools supports</a:t>
            </a:r>
          </a:p>
          <a:p>
            <a:pPr marL="342906" marR="0" lvl="0" indent="-342906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From SQL2000 to SQL </a:t>
            </a:r>
            <a:r>
              <a:rPr kumimoji="0" lang="en-GB" sz="4000" b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vNext</a:t>
            </a:r>
            <a:endParaRPr kumimoji="0" lang="en-GB" sz="4000" b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5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22059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1" y="-467491"/>
            <a:ext cx="12245830" cy="7928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91344" y="6237312"/>
            <a:ext cx="3637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Slava Bowman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1199456" y="620689"/>
            <a:ext cx="101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1205680" y="4378582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 –Scope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6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2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88" y="0"/>
            <a:ext cx="12469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4799857" y="188641"/>
            <a:ext cx="739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4541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588" y="0"/>
            <a:ext cx="12188825" cy="69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1197832" y="2291366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dbachecks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91344" y="6316407"/>
            <a:ext cx="39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Klára Koszeghyova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19E9D-B76D-478E-B59E-8A5433B739D0}"/>
              </a:ext>
            </a:extLst>
          </p:cNvPr>
          <p:cNvSpPr txBox="1"/>
          <p:nvPr/>
        </p:nvSpPr>
        <p:spPr>
          <a:xfrm>
            <a:off x="1190862" y="319816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Pester –Path C:\SomeDirectory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037B6-80F4-4E38-B972-097574E540B6}"/>
              </a:ext>
            </a:extLst>
          </p:cNvPr>
          <p:cNvSpPr txBox="1"/>
          <p:nvPr/>
        </p:nvSpPr>
        <p:spPr>
          <a:xfrm>
            <a:off x="1190862" y="4256080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dbatools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A4178-D572-445F-A792-4D8BD2FA6295}"/>
              </a:ext>
            </a:extLst>
          </p:cNvPr>
          <p:cNvSpPr txBox="1"/>
          <p:nvPr/>
        </p:nvSpPr>
        <p:spPr>
          <a:xfrm>
            <a:off x="1190862" y="5132607"/>
            <a:ext cx="9793088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PSFramework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</p:spTree>
    <p:extLst>
      <p:ext uri="{BB962C8B-B14F-4D97-AF65-F5344CB8AC3E}">
        <p14:creationId xmlns:p14="http://schemas.microsoft.com/office/powerpoint/2010/main" val="24998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34369" y="-63000"/>
            <a:ext cx="12306303" cy="70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0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589" y="-36000"/>
            <a:ext cx="12306303" cy="69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78075" y="6316407"/>
            <a:ext cx="397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Christopher Burns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1127448" y="1931106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7DD5B-09B5-4F59-B3C1-65CDAB17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663" y="2901267"/>
            <a:ext cx="7711699" cy="3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9882" y="0"/>
            <a:ext cx="12224830" cy="69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783632" y="860206"/>
            <a:ext cx="6552728" cy="830997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3649153" y="6093604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98985" y="6316407"/>
            <a:ext cx="340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Deglee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Degi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AE57-019E-4CCA-81E0-5FD6074B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22" y="2132856"/>
            <a:ext cx="10875021" cy="33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9" y="6501073"/>
            <a:ext cx="12188825" cy="340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91345" y="6316407"/>
            <a:ext cx="344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Photo by 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4"/>
              </a:rPr>
              <a:t>Ian Espinosa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on 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5"/>
              </a:rPr>
              <a:t>Unsplash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235460" y="1284422"/>
            <a:ext cx="10477164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983433" y="2573429"/>
            <a:ext cx="9812302" cy="58477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PS &gt; Get-Help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–Detailed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50AC2-396D-48AF-A2CC-7D3648C80A7F}"/>
              </a:ext>
            </a:extLst>
          </p:cNvPr>
          <p:cNvSpPr/>
          <p:nvPr/>
        </p:nvSpPr>
        <p:spPr>
          <a:xfrm>
            <a:off x="659396" y="116632"/>
            <a:ext cx="108732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egoe UI Semilight"/>
              </a:rPr>
              <a:t>Documentation for each command online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Segoe UI Semi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27AB3-8AD5-4C90-A0E2-4C0D9DF3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90" y="1268760"/>
            <a:ext cx="9457019" cy="42391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1A6181-ADA4-4FC0-9E7B-387450AE5EFF}"/>
              </a:ext>
            </a:extLst>
          </p:cNvPr>
          <p:cNvSpPr/>
          <p:nvPr/>
        </p:nvSpPr>
        <p:spPr>
          <a:xfrm>
            <a:off x="3390450" y="6211669"/>
            <a:ext cx="5163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3600" dirty="0">
                <a:solidFill>
                  <a:srgbClr val="FFE0A4"/>
                </a:solidFill>
              </a:rPr>
              <a:t>dbachecks.readthedocs.io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E0A4"/>
              </a:solidFill>
              <a:effectLst/>
              <a:uLnTx/>
              <a:uFillTx/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93406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589" y="0"/>
            <a:ext cx="12188824" cy="69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487488" y="183770"/>
            <a:ext cx="9865097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kumimoji="0" lang="en-US" sz="3900" b="0" i="1" u="none" strike="noStrike" kern="1200" cap="none" spc="0" normalizeH="0" baseline="0" noProof="0" dirty="0">
              <a:ln>
                <a:noFill/>
              </a:ln>
              <a:solidFill>
                <a:srgbClr val="6658A6"/>
              </a:solidFill>
              <a:effectLst/>
              <a:uLnTx/>
              <a:uFillTx/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4004851" y="6200582"/>
            <a:ext cx="360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dbatools.io/slack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7A135-D6A3-49FB-8333-AD00063F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968929"/>
            <a:ext cx="8832188" cy="29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6DB-68C8-4503-9778-CBDA60390D87}"/>
              </a:ext>
            </a:extLst>
          </p:cNvPr>
          <p:cNvSpPr txBox="1">
            <a:spLocks/>
          </p:cNvSpPr>
          <p:nvPr/>
        </p:nvSpPr>
        <p:spPr>
          <a:xfrm>
            <a:off x="2531604" y="980728"/>
            <a:ext cx="7128792" cy="1800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574985-6907-4D36-A986-D9B60B5B92D3}"/>
              </a:ext>
            </a:extLst>
          </p:cNvPr>
          <p:cNvSpPr/>
          <p:nvPr/>
        </p:nvSpPr>
        <p:spPr>
          <a:xfrm>
            <a:off x="2477598" y="3140968"/>
            <a:ext cx="7236804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212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332656"/>
            <a:ext cx="11881320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56792"/>
            <a:ext cx="11231665" cy="439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912" y="1945033"/>
            <a:ext cx="10389671" cy="296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44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1588" y="-6516"/>
            <a:ext cx="12242900" cy="68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3" y="1945033"/>
            <a:ext cx="10389671" cy="29679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5914DA-D6B1-4943-A287-C31572A0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BD1A37-9EC7-4E17-80E6-D76890FB84D6}"/>
              </a:ext>
            </a:extLst>
          </p:cNvPr>
          <p:cNvSpPr txBox="1">
            <a:spLocks/>
          </p:cNvSpPr>
          <p:nvPr/>
        </p:nvSpPr>
        <p:spPr>
          <a:xfrm>
            <a:off x="191344" y="332656"/>
            <a:ext cx="11881320" cy="765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Get-DbcCheck 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31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FE41-8E8B-4873-94D5-6353C5D67246}"/>
              </a:ext>
            </a:extLst>
          </p:cNvPr>
          <p:cNvSpPr txBox="1">
            <a:spLocks/>
          </p:cNvSpPr>
          <p:nvPr/>
        </p:nvSpPr>
        <p:spPr>
          <a:xfrm>
            <a:off x="2459596" y="1124744"/>
            <a:ext cx="7272808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AEB40-A2BD-40B5-9684-FD9028D179B2}"/>
              </a:ext>
            </a:extLst>
          </p:cNvPr>
          <p:cNvSpPr/>
          <p:nvPr/>
        </p:nvSpPr>
        <p:spPr>
          <a:xfrm>
            <a:off x="2693622" y="3429000"/>
            <a:ext cx="6804756" cy="750205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Get-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78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48" y="1844824"/>
            <a:ext cx="9217304" cy="4479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800" y="2276872"/>
            <a:ext cx="10681118" cy="20911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C5B61F-64BC-44A9-B75E-4B0F675E77CA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7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5" y="2384884"/>
            <a:ext cx="10684129" cy="2088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6E722D-539A-40C9-AAC1-358B03C02FC1}"/>
              </a:ext>
            </a:extLst>
          </p:cNvPr>
          <p:cNvSpPr txBox="1">
            <a:spLocks/>
          </p:cNvSpPr>
          <p:nvPr/>
        </p:nvSpPr>
        <p:spPr>
          <a:xfrm>
            <a:off x="2207568" y="188640"/>
            <a:ext cx="7344816" cy="13681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57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D40-83D1-4DCC-86CD-C80FE3EC05E7}"/>
              </a:ext>
            </a:extLst>
          </p:cNvPr>
          <p:cNvSpPr txBox="1">
            <a:spLocks/>
          </p:cNvSpPr>
          <p:nvPr/>
        </p:nvSpPr>
        <p:spPr>
          <a:xfrm>
            <a:off x="3053662" y="1052736"/>
            <a:ext cx="6084676" cy="765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Run A Check?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34CA1-31D0-494E-9918-1F23AB4E0569}"/>
              </a:ext>
            </a:extLst>
          </p:cNvPr>
          <p:cNvSpPr/>
          <p:nvPr/>
        </p:nvSpPr>
        <p:spPr>
          <a:xfrm>
            <a:off x="1415480" y="2684565"/>
            <a:ext cx="9361040" cy="148886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PowerShell &gt; Invoke-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ucida Console" panose="020B0609040504020204" pitchFamily="49" charset="0"/>
              </a:rPr>
              <a:t>-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SqlInstance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 –Check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FailedJob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24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2" y="188640"/>
            <a:ext cx="8243735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Invoke-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56" y="1412776"/>
            <a:ext cx="9627686" cy="4781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1734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# Set the instances to check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app.sqlinstance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Rob-XPS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952" y="1052735"/>
            <a:ext cx="7849741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38108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8" y="1412776"/>
            <a:ext cx="7849741" cy="4752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12792744" y="2276872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12774484" y="1200410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 don’t have Ola installed in the default  database (master)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D027B8-A1B7-4317-9250-E8CDDFC0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15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81352" y="2448699"/>
            <a:ext cx="11629293" cy="196060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Set-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-Name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policy.ola.database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-Value DBA-Admin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&gt;   Invoke-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-Check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OlaInstalled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839416" y="1412776"/>
            <a:ext cx="964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792" y="1124744"/>
            <a:ext cx="9811049" cy="42572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44F9AD6-F247-41B7-AD92-61CEB66C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5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5" y="1628800"/>
            <a:ext cx="9811049" cy="42572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92E5D-1FF5-4ADF-9567-39934A6D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6" y="404664"/>
            <a:ext cx="4716523" cy="76577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8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72316" y="-99392"/>
            <a:ext cx="1245007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794" y="404664"/>
            <a:ext cx="8110412" cy="76577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/Import-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99356" y="1743570"/>
            <a:ext cx="11593288" cy="3370859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C:\Users\Beard\git\PesterConfigs\Application1_PROD.json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Export-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C:\Users\Hair\git\PesterConfigs\Client1_System2_Quick.json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\Application1_PROD.json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-Path Git:\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\Client1_System2_Quick.json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7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8" y="332656"/>
            <a:ext cx="4716524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83332" y="1556372"/>
            <a:ext cx="12025336" cy="374525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\App1_Dev.json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Development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\App1_Test.json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Test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Import-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–path Git:\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PesterConfigs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\App1_PROD.json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Invoke-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DbcCheck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-Show Summary 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PassThru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| Update-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DbcPowerBiDataSource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–Environment Production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Start-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DbcPowerbi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2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359" y="109439"/>
            <a:ext cx="4739282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48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48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82403"/>
            <a:ext cx="10225136" cy="5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532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671" y="483770"/>
            <a:ext cx="5922658" cy="76577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479376" y="1472145"/>
            <a:ext cx="11107234" cy="5035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Set-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DbcConfig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–Name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app.checkrepos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–Value ‘Path To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PesterTests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’ -Append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00" y="2420888"/>
            <a:ext cx="5780800" cy="387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32822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847528" y="1119425"/>
            <a:ext cx="6264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7200" u="none" strike="noStrike" kern="1200" cap="none" spc="0" normalizeH="0" baseline="0" noProof="0" dirty="0">
                <a:ln>
                  <a:noFill/>
                </a:ln>
                <a:solidFill>
                  <a:srgbClr val="FFE0A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120913"/>
            <a:ext cx="2380173" cy="42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88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8E56BC-7EE7-494F-AD5E-AB983585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" y="1"/>
            <a:ext cx="12188825" cy="6851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27358-0AA8-48D6-94FD-F6FB41179DD5}"/>
              </a:ext>
            </a:extLst>
          </p:cNvPr>
          <p:cNvSpPr/>
          <p:nvPr/>
        </p:nvSpPr>
        <p:spPr>
          <a:xfrm>
            <a:off x="335360" y="1772817"/>
            <a:ext cx="486864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+mn-ea"/>
                <a:cs typeface="Calibri Light"/>
              </a:rPr>
              <a:t>Just like Jimi Hendrix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FFFF00"/>
                </a:highlight>
                <a:uLnTx/>
                <a:uFillTx/>
                <a:latin typeface="AppleStorm" panose="02000603000000000000" pitchFamily="50" charset="0"/>
                <a:ea typeface="Calibri"/>
                <a:cs typeface="Calibri"/>
              </a:rPr>
              <a:t>We love to get feedback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FFFF00"/>
              </a:highlight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Calibri"/>
                <a:cs typeface="Calibri"/>
                <a:hlinkClick r:id="rId3"/>
              </a:rPr>
              <a:t>Please complete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pleStorm" panose="02000603000000000000" pitchFamily="50" charset="0"/>
                <a:ea typeface="+mn-ea"/>
                <a:cs typeface="Calibri"/>
                <a:hlinkClick r:id="rId3"/>
              </a:rPr>
              <a:t>session feedback forms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pleStorm" panose="02000603000000000000" pitchFamily="50" charset="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CD29E-6A5B-48D4-A25C-5322F5D74071}"/>
              </a:ext>
            </a:extLst>
          </p:cNvPr>
          <p:cNvSpPr txBox="1"/>
          <p:nvPr/>
        </p:nvSpPr>
        <p:spPr>
          <a:xfrm rot="20166706">
            <a:off x="-42497" y="2584879"/>
            <a:ext cx="12025336" cy="1920526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6600" dirty="0">
                <a:solidFill>
                  <a:srgbClr val="7030A0"/>
                </a:solidFill>
              </a:rPr>
              <a:t>http://www.sqlsaturday.com/822/Sessions/SessionEvaluation.aspx</a:t>
            </a:r>
          </a:p>
        </p:txBody>
      </p:sp>
    </p:spTree>
    <p:extLst>
      <p:ext uri="{BB962C8B-B14F-4D97-AF65-F5344CB8AC3E}">
        <p14:creationId xmlns:p14="http://schemas.microsoft.com/office/powerpoint/2010/main" val="3997703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2487" y="-1"/>
            <a:ext cx="12358209" cy="68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204165" y="-51459"/>
            <a:ext cx="12409753" cy="70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323" y="4166757"/>
            <a:ext cx="4851760" cy="27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-6516"/>
            <a:ext cx="12188825" cy="687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2217"/>
            <a:ext cx="12188825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2176</TotalTime>
  <Words>807</Words>
  <Application>Microsoft Office PowerPoint</Application>
  <PresentationFormat>Widescreen</PresentationFormat>
  <Paragraphs>212</Paragraphs>
  <Slides>57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72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Semilight</vt:lpstr>
      <vt:lpstr>Chalkboard 16x9</vt:lpstr>
      <vt:lpstr>PASS 2013_SpeakerTemplate_16x9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Checks Are Available? Use Get-DbcCheck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Rob Sewell</dc:creator>
  <cp:lastModifiedBy>Rob Sewell</cp:lastModifiedBy>
  <cp:revision>6</cp:revision>
  <dcterms:created xsi:type="dcterms:W3CDTF">2018-05-10T09:04:51Z</dcterms:created>
  <dcterms:modified xsi:type="dcterms:W3CDTF">2019-03-21T23:35:59Z</dcterms:modified>
</cp:coreProperties>
</file>